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0" r:id="rId4"/>
    <p:sldId id="270" r:id="rId5"/>
    <p:sldId id="271" r:id="rId6"/>
    <p:sldId id="277" r:id="rId7"/>
    <p:sldId id="262" r:id="rId8"/>
    <p:sldId id="269" r:id="rId9"/>
    <p:sldId id="276" r:id="rId10"/>
    <p:sldId id="258" r:id="rId11"/>
    <p:sldId id="263" r:id="rId12"/>
    <p:sldId id="273" r:id="rId13"/>
    <p:sldId id="264" r:id="rId14"/>
    <p:sldId id="274" r:id="rId15"/>
    <p:sldId id="272" r:id="rId16"/>
    <p:sldId id="275" r:id="rId17"/>
    <p:sldId id="268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3014" y="1122363"/>
            <a:ext cx="708233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2306" y="3602038"/>
            <a:ext cx="624912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6D86-F345-4C74-9547-FB378BF9EAD1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8945-B574-4852-814B-C9950B528B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885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6D86-F345-4C74-9547-FB378BF9EAD1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8945-B574-4852-814B-C9950B528B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01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6D86-F345-4C74-9547-FB378BF9EAD1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8945-B574-4852-814B-C9950B528B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20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6D86-F345-4C74-9547-FB378BF9EAD1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8945-B574-4852-814B-C9950B528B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380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69493"/>
            <a:ext cx="7114393" cy="225600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852486"/>
            <a:ext cx="7114393" cy="67857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6D86-F345-4C74-9547-FB378BF9EAD1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8945-B574-4852-814B-C9950B528B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858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6D86-F345-4C74-9547-FB378BF9EAD1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8945-B574-4852-814B-C9950B528B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383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6D86-F345-4C74-9547-FB378BF9EAD1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8945-B574-4852-814B-C9950B528B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999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6D86-F345-4C74-9547-FB378BF9EAD1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8945-B574-4852-814B-C9950B528B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158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6D86-F345-4C74-9547-FB378BF9EAD1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8945-B574-4852-814B-C9950B528B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530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6D86-F345-4C74-9547-FB378BF9EAD1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8945-B574-4852-814B-C9950B528B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000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6D86-F345-4C74-9547-FB378BF9EAD1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8945-B574-4852-814B-C9950B528B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74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18615"/>
            <a:ext cx="8051326" cy="117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unset" dir="t"/>
            </a:scene3d>
            <a:sp3d extrusionH="57150" prstMaterial="matte">
              <a:bevelT w="38100" h="38100"/>
            </a:sp3d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805132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86D86-F345-4C74-9547-FB378BF9EAD1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08945-B574-4852-814B-C9950B528B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18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ComicStrip" panose="00000400000000000000" pitchFamily="2" charset="-5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329DCC-28F2-441D-A1E0-AE38C0211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3013" y="1482436"/>
            <a:ext cx="7129095" cy="2299856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Изготовление дидактических игр для сенсорного развития</a:t>
            </a:r>
            <a:endParaRPr lang="ru-RU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8ED19EC-9E57-4B87-8C0D-820143C78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2306" y="4905829"/>
            <a:ext cx="6233330" cy="101600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 класс для родителей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Горбачёва Н.Л.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2023г.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02306" y="522513"/>
            <a:ext cx="6233330" cy="11756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детский сад «Березка»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367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64AF921-ECB4-4371-9BC6-7B6B1A67E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Раздаточный материал: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16F34E79-9DCA-461B-A1C8-389162EBD54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385455"/>
            <a:ext cx="8515350" cy="2112488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Цветная бумага (бархатная), белый картон, заготовка круг, карандаш, ножницы, клей, цветные крышечки от бутылок.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оздушные шарики, баночки с крупами: (горох, рис, мука), воронки, готовые шаблоны цветных фигур, картинки круп, шпажки.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Распечатанные картинки-фигуры, лупы-фигуры.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33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39"/>
    </mc:Choice>
    <mc:Fallback xmlns="">
      <p:transition spd="slow" advTm="963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922" y="515815"/>
            <a:ext cx="8440615" cy="1841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Вариант «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Гусеничка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изготовления потребуется: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Цветная бумага (бархатная), белый картон, заготовка круг, карандаш, ножницы, клей, цветные крышечки от бутылок</a:t>
            </a:r>
            <a:endParaRPr lang="ru-RU" sz="2400" dirty="0">
              <a:solidFill>
                <a:srgbClr val="C00000"/>
              </a:solidFill>
              <a:effectLst/>
              <a:latin typeface="+mj-lt"/>
              <a:ea typeface="Calibri" panose="020F05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145" y="2802153"/>
            <a:ext cx="3446168" cy="149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3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89"/>
    </mc:Choice>
    <mc:Fallback xmlns="">
      <p:transition spd="slow" advTm="908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56" y="671285"/>
            <a:ext cx="7242629" cy="543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37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1631" y="633046"/>
            <a:ext cx="7666891" cy="212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2. Вариант: «Тактильные мешочки» </a:t>
            </a:r>
            <a:r>
              <a:rPr lang="ru-RU" sz="2400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потребуется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шарики, баночки с крупами: (горох, рис, мука), воронки, готовые шаблоны цветных фигур, картинки круп, шпажки.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58" y="2264229"/>
            <a:ext cx="6858000" cy="415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0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22"/>
    </mc:Choice>
    <mc:Fallback xmlns="">
      <p:transition spd="slow" advTm="9922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2" y="464455"/>
            <a:ext cx="7982857" cy="598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19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18615"/>
            <a:ext cx="8051326" cy="135372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Вариант</a:t>
            </a:r>
            <a:br>
              <a:rPr lang="ru-RU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Распечатанные картинки-фигуры, лупы-фигуры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171" y="1756228"/>
            <a:ext cx="6792686" cy="444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68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86" y="468085"/>
            <a:ext cx="7881257" cy="591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9938" y="914401"/>
            <a:ext cx="7737231" cy="4060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Уважаемые 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родители,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сегодня 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вы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познакомились лишь с малой частью того, что 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можете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сделать сами, применив лишь свою фантазию. 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Надеюсь, что в рамках мастер-класса вы получили определенные представления об использовании дидактических игр, и что наш мастер-класс пробудил в вас желание творческого поиска, вызвал интерес к данной теме.</a:t>
            </a:r>
          </a:p>
        </p:txBody>
      </p:sp>
    </p:spTree>
    <p:extLst>
      <p:ext uri="{BB962C8B-B14F-4D97-AF65-F5344CB8AC3E}">
        <p14:creationId xmlns:p14="http://schemas.microsoft.com/office/powerpoint/2010/main" val="9492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21"/>
    </mc:Choice>
    <mc:Fallback xmlns="">
      <p:transition spd="slow" advTm="2032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660399"/>
            <a:ext cx="7373257" cy="552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06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мастер-класса: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6691" y="1690689"/>
            <a:ext cx="7793285" cy="645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6691" y="1582341"/>
            <a:ext cx="76641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181818"/>
                </a:solidFill>
                <a:latin typeface="Times New Roman" panose="02020603050405020304" pitchFamily="18" charset="0"/>
              </a:rPr>
              <a:t>Цель:</a:t>
            </a:r>
            <a:r>
              <a:rPr lang="ru-RU" i="1" dirty="0">
                <a:solidFill>
                  <a:srgbClr val="181818"/>
                </a:solidFill>
                <a:latin typeface="Times New Roman" panose="02020603050405020304" pitchFamily="18" charset="0"/>
              </a:rPr>
              <a:t> Обучить родителей изготовлению дидактических игр </a:t>
            </a:r>
            <a:r>
              <a:rPr lang="ru-RU" i="1" dirty="0" smtClean="0">
                <a:solidFill>
                  <a:srgbClr val="181818"/>
                </a:solidFill>
                <a:latin typeface="Times New Roman" panose="02020603050405020304" pitchFamily="18" charset="0"/>
              </a:rPr>
              <a:t>с </a:t>
            </a:r>
            <a:r>
              <a:rPr lang="ru-RU" i="1" dirty="0">
                <a:solidFill>
                  <a:srgbClr val="181818"/>
                </a:solidFill>
                <a:latin typeface="Times New Roman" panose="02020603050405020304" pitchFamily="18" charset="0"/>
              </a:rPr>
              <a:t>помощью </a:t>
            </a:r>
            <a:r>
              <a:rPr lang="ru-RU" i="1" dirty="0" smtClean="0">
                <a:solidFill>
                  <a:srgbClr val="181818"/>
                </a:solidFill>
                <a:latin typeface="Times New Roman" panose="02020603050405020304" pitchFamily="18" charset="0"/>
              </a:rPr>
              <a:t>подручных средств, современных средств, тактильных средств.</a:t>
            </a:r>
            <a:endParaRPr lang="ru-RU" dirty="0">
              <a:solidFill>
                <a:srgbClr val="181818"/>
              </a:solidFill>
              <a:latin typeface="Open Sans"/>
            </a:endParaRPr>
          </a:p>
          <a:p>
            <a:pPr algn="just"/>
            <a:r>
              <a:rPr lang="ru-RU" b="1" i="1" dirty="0">
                <a:solidFill>
                  <a:srgbClr val="181818"/>
                </a:solidFill>
                <a:latin typeface="Times New Roman" panose="02020603050405020304" pitchFamily="18" charset="0"/>
              </a:rPr>
              <a:t>Программное содержание:</a:t>
            </a:r>
            <a:endParaRPr lang="ru-RU" dirty="0">
              <a:solidFill>
                <a:srgbClr val="181818"/>
              </a:solidFill>
              <a:latin typeface="Open Sans"/>
            </a:endParaRPr>
          </a:p>
          <a:p>
            <a:pPr algn="just"/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</a:rPr>
              <a:t>1. Познакомить родителей с видами дидактических игр;</a:t>
            </a:r>
            <a:endParaRPr lang="ru-RU" dirty="0">
              <a:solidFill>
                <a:srgbClr val="181818"/>
              </a:solidFill>
              <a:latin typeface="Open Sans"/>
            </a:endParaRPr>
          </a:p>
          <a:p>
            <a:pPr algn="just"/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</a:rPr>
              <a:t>2. Раскрыть основные цели и задачи дидактических игр, как средства всестороннего развития ребёнка;</a:t>
            </a:r>
            <a:endParaRPr lang="ru-RU" dirty="0">
              <a:solidFill>
                <a:srgbClr val="181818"/>
              </a:solidFill>
              <a:latin typeface="Open Sans"/>
            </a:endParaRPr>
          </a:p>
          <a:p>
            <a:pPr algn="just"/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</a:rPr>
              <a:t>3. Вызвать интерес родителей к использованию дидактических игр дома их самостоятельному изготовлению совместно со своими детьми.</a:t>
            </a:r>
            <a:endParaRPr lang="ru-RU" b="0" i="0" dirty="0">
              <a:solidFill>
                <a:srgbClr val="181818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8281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76"/>
    </mc:Choice>
    <mc:Fallback xmlns="">
      <p:transition spd="slow" advTm="977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0150" y="781847"/>
            <a:ext cx="7952509" cy="327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Главными задачами сенсорного воспитания являются: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75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обследовать. Обследование осуществляется в три этапа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Aft>
                <a:spcPts val="75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Учим ребёнка определять форму предмета в целом. Например: снеговик имеет несколько кругов разных размеров; яблоко-круглое.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75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Учим ребёнка выявлять форму, размер главных частей предмета. Например: у курицы есть голова, туловище, хвост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Aft>
                <a:spcPts val="75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Учим ребёнка выявлять второстепенные части предмета. Например: у курицы - клюв, глаза, крылья,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ноги. </a:t>
            </a:r>
          </a:p>
        </p:txBody>
      </p:sp>
    </p:spTree>
    <p:extLst>
      <p:ext uri="{BB962C8B-B14F-4D97-AF65-F5344CB8AC3E}">
        <p14:creationId xmlns:p14="http://schemas.microsoft.com/office/powerpoint/2010/main" val="48037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35"/>
    </mc:Choice>
    <mc:Fallback xmlns="">
      <p:transition spd="slow" advTm="2203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0767" y="650080"/>
            <a:ext cx="7982465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детей сенсорные эталоны. Это образцы того или иного качества предмета, выработанные человечеством. Выделяют эталоны: </a:t>
            </a:r>
          </a:p>
          <a:p>
            <a:pPr algn="ctr">
              <a:spcAft>
                <a:spcPts val="75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Цвета (красный, зелёный, синий, жёлтый). </a:t>
            </a:r>
          </a:p>
          <a:p>
            <a:pPr algn="ctr">
              <a:spcAft>
                <a:spcPts val="75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Формы (треугольник, квадрат, прямоугольник, овал и т.д.) </a:t>
            </a:r>
          </a:p>
          <a:p>
            <a:pPr algn="ctr">
              <a:spcAft>
                <a:spcPts val="75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Величины (большой, маленький, самый маленький и т.д.) </a:t>
            </a:r>
          </a:p>
          <a:p>
            <a:pPr algn="ctr">
              <a:spcAft>
                <a:spcPts val="75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Вкуса (сладкий, кислый, горький, солёный). </a:t>
            </a:r>
          </a:p>
          <a:p>
            <a:pPr algn="ctr">
              <a:spcAft>
                <a:spcPts val="75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Обоняния (аромат духов и т.д.) </a:t>
            </a:r>
          </a:p>
          <a:p>
            <a:pPr algn="ctr">
              <a:spcAft>
                <a:spcPts val="75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Эталон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звукочастотной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чувствительности (громкий, тихий звук; высокий, низкий голос, тон.)</a:t>
            </a:r>
          </a:p>
          <a:p>
            <a:pPr algn="ctr">
              <a:spcAft>
                <a:spcPts val="75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Времени (секунда, минута, час, сутки, неделя, месяц, год, день-ночь, зима-лето.) </a:t>
            </a:r>
          </a:p>
          <a:p>
            <a:pPr algn="ctr">
              <a:spcAft>
                <a:spcPts val="75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Эталоны пространственных представлений (вверх, вниз, право, влево и т.д.) </a:t>
            </a:r>
          </a:p>
          <a:p>
            <a:pPr algn="ctr">
              <a:spcAft>
                <a:spcPts val="75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Эталоны осязания (гладкий, колючий, пушистый и т.д.)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516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8411" y="1151454"/>
            <a:ext cx="818017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детей умения использовать свои сенсорные навыки в разных видах деятельности. Например: </a:t>
            </a:r>
          </a:p>
          <a:p>
            <a:pPr algn="ctr">
              <a:spcAft>
                <a:spcPts val="75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Математика. Усвоив эталоны величины большой, маленький, ребёнок может посчитать или разбить на две группы большие морковки и маленькие ягодки. </a:t>
            </a:r>
          </a:p>
          <a:p>
            <a:pPr algn="ctr">
              <a:spcAft>
                <a:spcPts val="75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Изобразительная деятельность. Усвоив тот или иной цвет в дидактической игре, ребёнок использует его в аппликации, рисовании овощей, фруктов и т.д. </a:t>
            </a:r>
          </a:p>
          <a:p>
            <a:pPr algn="ctr">
              <a:spcAft>
                <a:spcPts val="75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Сюжетно-ролевая игра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«День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рождение».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Ребёнок,зная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продукты сладкие, кислые, горькие, солёные будет правильно готовить угощение.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203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9" y="558800"/>
            <a:ext cx="7673220" cy="575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72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часть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8650" y="1510145"/>
            <a:ext cx="786418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3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 том, как </a:t>
            </a:r>
            <a:r>
              <a:rPr lang="ru-RU" sz="23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   быстро и просто</a:t>
            </a:r>
            <a:r>
              <a:rPr lang="ru-RU" sz="23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изготовить увлекательные пособия </a:t>
            </a:r>
            <a:r>
              <a:rPr lang="ru-RU" sz="23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своими руками</a:t>
            </a:r>
            <a:r>
              <a:rPr lang="ru-RU" sz="23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направленные на сенсорное развитие, а конкретно, </a:t>
            </a:r>
            <a:r>
              <a:rPr lang="ru-RU" sz="23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3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тактильные </a:t>
            </a:r>
            <a:r>
              <a:rPr lang="ru-RU" sz="23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чувства</a:t>
            </a:r>
            <a:r>
              <a:rPr lang="ru-RU" sz="23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восприятие </a:t>
            </a:r>
            <a:r>
              <a:rPr lang="ru-RU" sz="23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запоминание основных </a:t>
            </a:r>
            <a:r>
              <a:rPr lang="ru-RU" sz="23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цветов</a:t>
            </a:r>
            <a:r>
              <a:rPr lang="ru-RU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так же 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мелкую моторику пальцев рук. </a:t>
            </a:r>
            <a:endParaRPr lang="ru-RU" sz="23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Данные игры предназначены для детей раннего и младшего дошкольного возраста. Вариантов игр большое количество, все зависит от вашего творчества. </a:t>
            </a:r>
            <a:endParaRPr lang="ru-RU" sz="23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2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21"/>
    </mc:Choice>
    <mc:Fallback xmlns="">
      <p:transition spd="slow" advTm="2252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32230"/>
            <a:ext cx="7114393" cy="120115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 с помощью пружинного кольца 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771" y="1582057"/>
            <a:ext cx="5138057" cy="471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65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85" y="500739"/>
            <a:ext cx="7953830" cy="596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77177"/>
      </p:ext>
    </p:extLst>
  </p:cSld>
  <p:clrMapOvr>
    <a:masterClrMapping/>
  </p:clrMapOvr>
</p:sld>
</file>

<file path=ppt/theme/theme1.xml><?xml version="1.0" encoding="utf-8"?>
<a:theme xmlns:a="http://schemas.openxmlformats.org/drawingml/2006/main" name="Детский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3" id="{ECC10DA5-B64D-4121-A5A9-F4106C7DB180}" vid="{AB433653-399F-4657-9E35-4C52C5AE186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Детский1</Template>
  <TotalTime>553</TotalTime>
  <Words>536</Words>
  <Application>Microsoft Office PowerPoint</Application>
  <PresentationFormat>Экран (4:3)</PresentationFormat>
  <Paragraphs>45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ComicStrip</vt:lpstr>
      <vt:lpstr>Open Sans</vt:lpstr>
      <vt:lpstr>Segoe UI Emoji</vt:lpstr>
      <vt:lpstr>Segoe UI Semilight</vt:lpstr>
      <vt:lpstr>Segoe UI Symbol</vt:lpstr>
      <vt:lpstr>Times New Roman</vt:lpstr>
      <vt:lpstr>Детский1</vt:lpstr>
      <vt:lpstr>Изготовление дидактических игр для сенсорного развития</vt:lpstr>
      <vt:lpstr>Цель мастер-класса: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Практическая часть</vt:lpstr>
      <vt:lpstr>Пальчиковая гимнастика с помощью пружинного кольца </vt:lpstr>
      <vt:lpstr>Презентация PowerPoint</vt:lpstr>
      <vt:lpstr>Раздаточный материал: </vt:lpstr>
      <vt:lpstr>Презентация PowerPoint</vt:lpstr>
      <vt:lpstr>Презентация PowerPoint</vt:lpstr>
      <vt:lpstr>Презентация PowerPoint</vt:lpstr>
      <vt:lpstr>Презентация PowerPoint</vt:lpstr>
      <vt:lpstr>3. Вариант Распечатанные картинки-фигуры, лупы-фигуры.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Детский</dc:title>
  <dc:creator>Марина</dc:creator>
  <cp:lastModifiedBy>Пользователь Windows</cp:lastModifiedBy>
  <cp:revision>46</cp:revision>
  <dcterms:created xsi:type="dcterms:W3CDTF">2019-09-18T13:32:53Z</dcterms:created>
  <dcterms:modified xsi:type="dcterms:W3CDTF">2024-01-28T13:29:42Z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410900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S9.1.2</vt:lpwstr>
  </property>
</Properties>
</file>